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900" r:id="rId2"/>
    <p:sldMasterId id="2147483912" r:id="rId3"/>
    <p:sldMasterId id="2147483924" r:id="rId4"/>
    <p:sldMasterId id="2147483936" r:id="rId5"/>
    <p:sldMasterId id="2147483948" r:id="rId6"/>
    <p:sldMasterId id="2147483960" r:id="rId7"/>
    <p:sldMasterId id="2147483972" r:id="rId8"/>
    <p:sldMasterId id="2147483984" r:id="rId9"/>
    <p:sldMasterId id="2147483996" r:id="rId10"/>
    <p:sldMasterId id="2147484008" r:id="rId11"/>
    <p:sldMasterId id="2147484020" r:id="rId12"/>
    <p:sldMasterId id="2147484032" r:id="rId13"/>
    <p:sldMasterId id="2147484044" r:id="rId14"/>
    <p:sldMasterId id="2147484056" r:id="rId15"/>
    <p:sldMasterId id="2147484068" r:id="rId16"/>
    <p:sldMasterId id="2147484080" r:id="rId17"/>
    <p:sldMasterId id="2147484092" r:id="rId18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3" r:id="rId54"/>
    <p:sldId id="294" r:id="rId55"/>
    <p:sldId id="292" r:id="rId56"/>
    <p:sldId id="295" r:id="rId5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A7C56470-AF4B-4AB5-A574-546B320E376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3"/>
            <p14:sldId id="294"/>
            <p14:sldId id="292"/>
            <p14:sldId id="2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 spd="slow">
    <p:wipe/>
  </p:transition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 spd="slow">
    <p:wip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7538371-3228-44B7-8F2A-770817A69C10}" type="datetimeFigureOut">
              <a:rPr lang="pl-PL" smtClean="0"/>
              <a:t>2011-09-15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E5268B5-4E34-4E8A-AA64-3411F40556D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Wakacyjna przygoda</a:t>
            </a:r>
            <a:endParaRPr lang="pl-PL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3429000"/>
            <a:ext cx="6400800" cy="762000"/>
          </a:xfrm>
        </p:spPr>
        <p:txBody>
          <a:bodyPr>
            <a:noAutofit/>
          </a:bodyPr>
          <a:lstStyle/>
          <a:p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pl-P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Mediolanem i Orzeszem</a:t>
            </a:r>
            <a:endParaRPr lang="pl-P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85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25">
        <p:fade/>
      </p:transition>
    </mc:Choice>
    <mc:Fallback>
      <p:transition spd="med" advTm="37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780928"/>
            <a:ext cx="37444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 rot="19140000">
            <a:off x="897415" y="2085053"/>
            <a:ext cx="5794760" cy="623314"/>
          </a:xfrm>
        </p:spPr>
        <p:txBody>
          <a:bodyPr>
            <a:normAutofit fontScale="85000" lnSpcReduction="20000"/>
          </a:bodyPr>
          <a:lstStyle/>
          <a:p>
            <a:r>
              <a:rPr lang="pl-PL" sz="4800" dirty="0"/>
              <a:t>a Marcin Interowi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832406"/>
      </p:ext>
    </p:extLst>
  </p:cSld>
  <p:clrMapOvr>
    <a:masterClrMapping/>
  </p:clrMapOvr>
  <p:transition spd="slow" advTm="2876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036496" cy="6858000"/>
          </a:xfrm>
        </p:spPr>
        <p:txBody>
          <a:bodyPr>
            <a:normAutofit fontScale="62500" lnSpcReduction="20000"/>
          </a:bodyPr>
          <a:lstStyle/>
          <a:p>
            <a:r>
              <a:rPr lang="pl-PL" sz="4400" dirty="0"/>
              <a:t>Nikt nie chciał odpuścić więc rzuciliśmy monetą i ja wygrałem. Poszliśmy na mecz Milanu. Było rewelacyjnie tym bardziej, że mój Milan wygrał 3 do 0 a bramka strzelona przez </a:t>
            </a:r>
            <a:r>
              <a:rPr lang="pl-PL" sz="4400" dirty="0" err="1"/>
              <a:t>Ibrahimovicza</a:t>
            </a:r>
            <a:r>
              <a:rPr lang="pl-PL" sz="4400" dirty="0"/>
              <a:t> było prawdziwym majstersztykiem.</a:t>
            </a:r>
          </a:p>
          <a:p>
            <a:r>
              <a:rPr lang="pl-PL" sz="4400" dirty="0"/>
              <a:t> </a:t>
            </a:r>
          </a:p>
          <a:p>
            <a:r>
              <a:rPr lang="pl-PL" sz="4400" dirty="0"/>
              <a:t>Niestety wszystko co piękne szybko się kończy i musieliśmy wrócić do domu. Przed wyjazdem zaprosiliśmy Sandro i Paolo, naszych włoskich kolegów na wakacje do siebie. Zaproszenie zostało przyjęte z radością.</a:t>
            </a:r>
          </a:p>
          <a:p>
            <a:r>
              <a:rPr lang="pl-PL" sz="4400" dirty="0"/>
              <a:t> </a:t>
            </a:r>
          </a:p>
          <a:p>
            <a:r>
              <a:rPr lang="pl-PL" sz="4400" dirty="0"/>
              <a:t>Minął rok i nastały kolejne wakacje. Tydzień później jechaliśmy z rodzicami na lotnisko w Pyrzowicach by odebrać chłopców. Po przyjeździe do domu uzgodniliśmy szczegółowy plan naszych wspólnych wakacji.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823378"/>
      </p:ext>
    </p:extLst>
  </p:cSld>
  <p:clrMapOvr>
    <a:masterClrMapping/>
  </p:clrMapOvr>
  <p:transition spd="slow" advTm="22847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692695"/>
            <a:ext cx="3456384" cy="54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2564904"/>
            <a:ext cx="3400397" cy="1555683"/>
          </a:xfrm>
        </p:spPr>
        <p:txBody>
          <a:bodyPr/>
          <a:lstStyle/>
          <a:p>
            <a:r>
              <a:rPr lang="pl-PL" sz="3200" dirty="0"/>
              <a:t>Zaplanowaliśmy wyjazd w Tatry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3915980"/>
      </p:ext>
    </p:extLst>
  </p:cSld>
  <p:clrMapOvr>
    <a:masterClrMapping/>
  </p:clrMapOvr>
  <p:transition spd="slow" advTm="2969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692696"/>
            <a:ext cx="4392488" cy="601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07504" y="188640"/>
            <a:ext cx="4320480" cy="3024336"/>
          </a:xfrm>
        </p:spPr>
        <p:txBody>
          <a:bodyPr/>
          <a:lstStyle/>
          <a:p>
            <a:r>
              <a:rPr lang="pl-PL" sz="3200" dirty="0"/>
              <a:t>zwiedzanie Krakowa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1583506"/>
      </p:ext>
    </p:extLst>
  </p:cSld>
  <p:clrMapOvr>
    <a:masterClrMapping/>
  </p:clrMapOvr>
  <p:transition spd="slow" advTm="277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692696"/>
            <a:ext cx="354849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71600" y="692696"/>
            <a:ext cx="3298784" cy="1517904"/>
          </a:xfrm>
        </p:spPr>
        <p:txBody>
          <a:bodyPr>
            <a:normAutofit lnSpcReduction="10000"/>
          </a:bodyPr>
          <a:lstStyle/>
          <a:p>
            <a:r>
              <a:rPr lang="pl-PL" sz="3200" dirty="0"/>
              <a:t>i kajakowy spływ rzekami Mazur.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5836215"/>
      </p:ext>
    </p:extLst>
  </p:cSld>
  <p:clrMapOvr>
    <a:masterClrMapping/>
  </p:clrMapOvr>
  <p:transition spd="slow" advTm="2311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620688"/>
            <a:ext cx="450638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07504" y="116632"/>
            <a:ext cx="4032448" cy="6552727"/>
          </a:xfrm>
        </p:spPr>
        <p:txBody>
          <a:bodyPr>
            <a:normAutofit fontScale="85000" lnSpcReduction="20000"/>
          </a:bodyPr>
          <a:lstStyle/>
          <a:p>
            <a:r>
              <a:rPr lang="pl-PL" sz="3200" dirty="0"/>
              <a:t>Po podróżach po Polsce przyszedł czas poznawania Orzesza i okolicy. </a:t>
            </a:r>
          </a:p>
          <a:p>
            <a:endParaRPr lang="pl-PL" sz="3200" dirty="0" smtClean="0"/>
          </a:p>
          <a:p>
            <a:r>
              <a:rPr lang="pl-PL" sz="3200" dirty="0" smtClean="0"/>
              <a:t>Postanowiliśmy </a:t>
            </a:r>
            <a:r>
              <a:rPr lang="pl-PL" sz="3200" dirty="0"/>
              <a:t>wyruszyć na rowerową wędrówkę po orzeskiej ziemi. </a:t>
            </a:r>
          </a:p>
          <a:p>
            <a:endParaRPr lang="pl-PL" sz="3200" dirty="0" smtClean="0"/>
          </a:p>
          <a:p>
            <a:r>
              <a:rPr lang="pl-PL" sz="3200" dirty="0" smtClean="0"/>
              <a:t>Zadanie </a:t>
            </a:r>
            <a:r>
              <a:rPr lang="pl-PL" sz="3200" dirty="0"/>
              <a:t>było o tyle łatwe, że całkiem niedawno na terenie naszego miasta wytyczono około 100 kilometrów super ścieżek rowerowych.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8369423"/>
      </p:ext>
    </p:extLst>
  </p:cSld>
  <p:clrMapOvr>
    <a:masterClrMapping/>
  </p:clrMapOvr>
  <p:transition spd="slow" advTm="11925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1124744"/>
            <a:ext cx="546959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755576" y="1700808"/>
            <a:ext cx="2376264" cy="3096344"/>
          </a:xfrm>
        </p:spPr>
        <p:txBody>
          <a:bodyPr>
            <a:normAutofit/>
          </a:bodyPr>
          <a:lstStyle/>
          <a:p>
            <a:r>
              <a:rPr lang="pl-PL" sz="2400" dirty="0"/>
              <a:t>Nasz rajd rozpoczęliśmy na rynku w Orzeszu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935323580"/>
      </p:ext>
    </p:extLst>
  </p:cSld>
  <p:clrMapOvr>
    <a:masterClrMapping/>
  </p:clrMapOvr>
  <p:transition spd="slow" advTm="3106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1268760"/>
            <a:ext cx="547960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251520" y="548680"/>
            <a:ext cx="2834640" cy="4709160"/>
          </a:xfrm>
        </p:spPr>
        <p:txBody>
          <a:bodyPr>
            <a:noAutofit/>
          </a:bodyPr>
          <a:lstStyle/>
          <a:p>
            <a:r>
              <a:rPr lang="pl-PL" sz="2800" dirty="0"/>
              <a:t>Stamtąd pojechaliśmy na Górkę św. Wawrzyńca. Znajduje się tam zabytkowy kościół z końca XVI wieku. Jest to zbytek pierwszej klasy.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418074857"/>
      </p:ext>
    </p:extLst>
  </p:cSld>
  <p:clrMapOvr>
    <a:masterClrMapping/>
  </p:clrMapOvr>
  <p:transition spd="slow" advTm="7355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348880"/>
            <a:ext cx="2376264" cy="177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347864" y="188640"/>
            <a:ext cx="5616624" cy="6552728"/>
          </a:xfrm>
        </p:spPr>
        <p:txBody>
          <a:bodyPr>
            <a:normAutofit fontScale="62500" lnSpcReduction="20000"/>
          </a:bodyPr>
          <a:lstStyle/>
          <a:p>
            <a:r>
              <a:rPr lang="pl-PL" sz="2900" dirty="0"/>
              <a:t>Kościół św. Wawrzyńca powstał prawdopodobnie ok. 1590 roku. Fundatorami kościoła byli ówcześni właścicieli Orzesza Wawrzyniec Trach i jego żon Anna Maria z </a:t>
            </a:r>
            <a:r>
              <a:rPr lang="pl-PL" sz="2900" dirty="0" err="1"/>
              <a:t>Frankenbergów</a:t>
            </a:r>
            <a:r>
              <a:rPr lang="pl-PL" sz="2900" dirty="0"/>
              <a:t>. Świadczą o tym zachowane w kościele ich rodowe herby oraz pamiątkowe napisy wyryte w piaskowcu. </a:t>
            </a:r>
            <a:endParaRPr lang="pl-PL" sz="2900" dirty="0" smtClean="0"/>
          </a:p>
          <a:p>
            <a:r>
              <a:rPr lang="pl-PL" sz="2900" dirty="0" smtClean="0"/>
              <a:t>Dzieje </a:t>
            </a:r>
            <a:r>
              <a:rPr lang="pl-PL" sz="2900" dirty="0"/>
              <a:t>pięknego kościółka były bardzo burzliwe. Przez pewien czas kościół był w rękach protestantów. W XVII wieku w czasie wojny trzydziestoletniej uległ niemal całkowitemu zniszczeniu. </a:t>
            </a:r>
            <a:endParaRPr lang="pl-PL" sz="2900" dirty="0" smtClean="0"/>
          </a:p>
          <a:p>
            <a:r>
              <a:rPr lang="pl-PL" sz="2900" dirty="0" smtClean="0"/>
              <a:t>Następnie </a:t>
            </a:r>
            <a:r>
              <a:rPr lang="pl-PL" sz="2900" dirty="0"/>
              <a:t>przez ponad dwieście lat był kościołem filialnym parafii w Woszczycach. Później do czasu oddania do użytku nowego kościoła w centrum Orzesza pw. Nawiedzenia Najświętszej Maryi Panny był kościołem parafialnym dla Orzesza. </a:t>
            </a:r>
            <a:endParaRPr lang="pl-PL" sz="2900" dirty="0" smtClean="0"/>
          </a:p>
          <a:p>
            <a:r>
              <a:rPr lang="pl-PL" sz="2900" dirty="0" smtClean="0"/>
              <a:t>Kolejny </a:t>
            </a:r>
            <a:r>
              <a:rPr lang="pl-PL" sz="2900" dirty="0"/>
              <a:t>raz kościół zniszczono w czasie drugiej wojny  światowej.</a:t>
            </a:r>
            <a:r>
              <a:rPr lang="pl-PL" sz="2900" b="1" dirty="0"/>
              <a:t> </a:t>
            </a:r>
            <a:r>
              <a:rPr lang="pl-PL" sz="2900" dirty="0"/>
              <a:t>Z</a:t>
            </a:r>
            <a:r>
              <a:rPr lang="pl-PL" sz="2900" b="1" dirty="0"/>
              <a:t> </a:t>
            </a:r>
            <a:r>
              <a:rPr lang="pl-PL" sz="2900" dirty="0"/>
              <a:t>inicjatywy ks. proboszcza Władysława Wojciecha kościół odrestaurowano ale nabożeństwa odbywały się tylko dwa razy w roku: w uroczystość odpustową ku czci św. Wawrzyńca i z racji otaczającego kościół cmentarza w Dzień Zaduszny. </a:t>
            </a:r>
            <a:endParaRPr lang="pl-PL" sz="2900" dirty="0" smtClean="0"/>
          </a:p>
          <a:p>
            <a:r>
              <a:rPr lang="pl-PL" sz="2900" dirty="0" smtClean="0"/>
              <a:t>W </a:t>
            </a:r>
            <a:r>
              <a:rPr lang="pl-PL" sz="2900" dirty="0"/>
              <a:t>1980 roku kościółek ponownie awansował do rangi kościoła parafialnego.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4914762"/>
      </p:ext>
    </p:extLst>
  </p:cSld>
  <p:clrMapOvr>
    <a:masterClrMapping/>
  </p:clrMapOvr>
  <p:transition spd="slow" advTm="47215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052736"/>
            <a:ext cx="632974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07504" y="26421"/>
            <a:ext cx="8784976" cy="1674388"/>
          </a:xfrm>
        </p:spPr>
        <p:txBody>
          <a:bodyPr>
            <a:normAutofit/>
          </a:bodyPr>
          <a:lstStyle/>
          <a:p>
            <a:r>
              <a:rPr lang="pl-PL" sz="1800" dirty="0"/>
              <a:t>Do kościoła przylega parafialny cmentarz. Wśród grobów zbudowano pomnik, który jest symbolicznym grobem dla 33 mieszkańców Orzesza, którzy w czasie drugiej wojny światowej zostali zamordowani w różnych obozach hitlerowskich.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211446522"/>
      </p:ext>
    </p:extLst>
  </p:cSld>
  <p:clrMapOvr>
    <a:masterClrMapping/>
  </p:clrMapOvr>
  <p:transition spd="slow" advTm="12753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395536" y="332656"/>
            <a:ext cx="4066614" cy="2733155"/>
          </a:xfrm>
        </p:spPr>
        <p:txBody>
          <a:bodyPr>
            <a:normAutofit/>
          </a:bodyPr>
          <a:lstStyle/>
          <a:p>
            <a:r>
              <a:rPr lang="pl-PL" sz="2000" dirty="0"/>
              <a:t>W ubiegłym roku ja i mój kolega Marcin wakacje spędzaliśmy u mojej cioci, która mieszka we Włoszech w uroczej wiosce położonej pod Mediolanem.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2060848"/>
            <a:ext cx="6336704" cy="378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281783"/>
      </p:ext>
    </p:extLst>
  </p:cSld>
  <p:clrMapOvr>
    <a:masterClrMapping/>
  </p:clrMapOvr>
  <p:transition spd="slow" advTm="7302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980728"/>
            <a:ext cx="555853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07504" y="27725"/>
            <a:ext cx="3110864" cy="5483696"/>
          </a:xfrm>
        </p:spPr>
        <p:txBody>
          <a:bodyPr/>
          <a:lstStyle/>
          <a:p>
            <a:r>
              <a:rPr lang="pl-PL" sz="3200" dirty="0"/>
              <a:t>Z Górki św. Wawrzyńca wyruszyliśmy w  kierunku </a:t>
            </a:r>
            <a:r>
              <a:rPr lang="pl-PL" sz="3200" dirty="0" err="1"/>
              <a:t>Pasternioka</a:t>
            </a:r>
            <a:r>
              <a:rPr lang="pl-PL" sz="3200" dirty="0"/>
              <a:t>. Zjeżdżając w dół mijaliśmy budynek Urzędu Miasta.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6279402"/>
      </p:ext>
    </p:extLst>
  </p:cSld>
  <p:clrMapOvr>
    <a:masterClrMapping/>
  </p:clrMapOvr>
  <p:transition spd="slow" advTm="6362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653136"/>
            <a:ext cx="2755032" cy="207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491880" y="116632"/>
            <a:ext cx="4680520" cy="5616624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Nie wszyscy wiedzą, że w piwnicach budynku, w którym dzisiaj urzędują władze miasta w czasie drugiej wojny światowej mieścił się areszt niemieckiej żandarmerii. Więziono w nim  m. in. powstańców śląskich, których rozstrzelano na </a:t>
            </a:r>
            <a:r>
              <a:rPr lang="pl-PL" sz="2800" dirty="0" err="1">
                <a:solidFill>
                  <a:schemeClr val="tx1"/>
                </a:solidFill>
              </a:rPr>
              <a:t>Pasternioku</a:t>
            </a:r>
            <a:r>
              <a:rPr lang="pl-PL" sz="2800" dirty="0">
                <a:solidFill>
                  <a:schemeClr val="tx1"/>
                </a:solidFill>
              </a:rPr>
              <a:t>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9361181"/>
      </p:ext>
    </p:extLst>
  </p:cSld>
  <p:clrMapOvr>
    <a:masterClrMapping/>
  </p:clrMapOvr>
  <p:transition spd="slow" advTm="8119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2132856"/>
            <a:ext cx="5760640" cy="460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79512" y="116632"/>
            <a:ext cx="3600400" cy="3096344"/>
          </a:xfrm>
        </p:spPr>
        <p:txBody>
          <a:bodyPr>
            <a:noAutofit/>
          </a:bodyPr>
          <a:lstStyle/>
          <a:p>
            <a:r>
              <a:rPr lang="pl-PL" sz="2000" dirty="0" err="1"/>
              <a:t>Pasterniok</a:t>
            </a:r>
            <a:r>
              <a:rPr lang="pl-PL" sz="2000" dirty="0"/>
              <a:t> jest zbiorową mogiłą 23 mieszkańców Orzesza, głównie powstańców śląskich, działaczy plebiscytowych i patriotów rozstrzelanych 4 września 1939 roku przez </a:t>
            </a:r>
          </a:p>
          <a:p>
            <a:r>
              <a:rPr lang="pl-PL" sz="2000" dirty="0"/>
              <a:t>żołnierzy Wermachtu i </a:t>
            </a:r>
            <a:r>
              <a:rPr lang="pl-PL" sz="2000" dirty="0" err="1"/>
              <a:t>Freikorpsu</a:t>
            </a:r>
            <a:r>
              <a:rPr lang="pl-PL" sz="2000" dirty="0"/>
              <a:t>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195959179"/>
      </p:ext>
    </p:extLst>
  </p:cSld>
  <p:clrMapOvr>
    <a:masterClrMapping/>
  </p:clrMapOvr>
  <p:transition spd="slow" advTm="8849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4047" y="116632"/>
            <a:ext cx="8928992" cy="1656184"/>
          </a:xfrm>
        </p:spPr>
        <p:txBody>
          <a:bodyPr>
            <a:normAutofit/>
          </a:bodyPr>
          <a:lstStyle/>
          <a:p>
            <a:r>
              <a:rPr lang="pl-PL" sz="2800" dirty="0"/>
              <a:t>Każdego roku w  rocznicę wydarzeń mieszkańcy Orzesza oddają hołd pomordowanym.</a:t>
            </a:r>
            <a:endParaRPr lang="pl-PL" sz="2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2132856"/>
            <a:ext cx="6192688" cy="464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638364"/>
      </p:ext>
    </p:extLst>
  </p:cSld>
  <p:clrMapOvr>
    <a:masterClrMapping/>
  </p:clrMapOvr>
  <p:transition spd="slow" advTm="3923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115616" y="1196752"/>
            <a:ext cx="6984775" cy="4464496"/>
          </a:xfrm>
        </p:spPr>
        <p:txBody>
          <a:bodyPr>
            <a:noAutofit/>
          </a:bodyPr>
          <a:lstStyle/>
          <a:p>
            <a:r>
              <a:rPr lang="pl-PL" sz="1800" dirty="0"/>
              <a:t>W Orzeszu oprócz </a:t>
            </a:r>
            <a:r>
              <a:rPr lang="pl-PL" sz="1800" dirty="0" err="1"/>
              <a:t>Pasternioka</a:t>
            </a:r>
            <a:r>
              <a:rPr lang="pl-PL" sz="1800" dirty="0"/>
              <a:t> jest jeszcze kilka miejsc związanych z tragiczną historią drugiej wojny światowej. </a:t>
            </a:r>
          </a:p>
          <a:p>
            <a:pPr lvl="0"/>
            <a:r>
              <a:rPr lang="pl-PL" sz="1800" dirty="0"/>
              <a:t>W Zawiści na terenie pałacu Niemcy rozstrzelali trzech mieszkańców Orzesza.</a:t>
            </a:r>
          </a:p>
          <a:p>
            <a:pPr lvl="0"/>
            <a:r>
              <a:rPr lang="pl-PL" sz="1800" dirty="0"/>
              <a:t>W budynku przy ulicy Dworcowej na terenie stacji PKP w Orzeszu, Niemcy w 1941 roku założyli obóz pracy, w którym przebywali Polacy i Ukraińcy, przeciętnie 200 – 400 osób. Więźniowie pracowali w hucie szkła i na roli. Obóz zlikwidowano dopiero w 1945 roku.</a:t>
            </a:r>
          </a:p>
          <a:p>
            <a:r>
              <a:rPr lang="pl-PL" sz="1800" dirty="0"/>
              <a:t>W pomieszczeniach szpitala był obóz dla wysiedlonych Polaków ( około 300 osób ), którzy pracowali poza obozem m. in. w hucie szkła.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680111517"/>
      </p:ext>
    </p:extLst>
  </p:cSld>
  <p:clrMapOvr>
    <a:masterClrMapping/>
  </p:clrMapOvr>
  <p:transition spd="slow" advTm="20661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4" y="1412776"/>
            <a:ext cx="564456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755576" y="1700808"/>
            <a:ext cx="2376264" cy="3096344"/>
          </a:xfrm>
        </p:spPr>
        <p:txBody>
          <a:bodyPr>
            <a:noAutofit/>
          </a:bodyPr>
          <a:lstStyle/>
          <a:p>
            <a:r>
              <a:rPr lang="pl-PL" sz="2000" dirty="0"/>
              <a:t>Kolejnym etapem naszej wycieczki był barokowy pałac z pierwszej połowy XVII wieku w Zawiści. Pałac zbudowano w stylu klasycystycznym.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540108655"/>
      </p:ext>
    </p:extLst>
  </p:cSld>
  <p:clrMapOvr>
    <a:masterClrMapping/>
  </p:clrMapOvr>
  <p:transition spd="slow" advTm="6602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548680"/>
            <a:ext cx="868395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1754"/>
      </p:ext>
    </p:extLst>
  </p:cSld>
  <p:clrMapOvr>
    <a:masterClrMapping/>
  </p:clrMapOvr>
  <p:transition spd="slow" advTm="2377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124744"/>
            <a:ext cx="552346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07504" y="116632"/>
            <a:ext cx="3168352" cy="6624736"/>
          </a:xfrm>
        </p:spPr>
        <p:txBody>
          <a:bodyPr>
            <a:normAutofit/>
          </a:bodyPr>
          <a:lstStyle/>
          <a:p>
            <a:r>
              <a:rPr lang="pl-PL" sz="1800" dirty="0"/>
              <a:t>Na uwagę zasługują kolebkowe sklepienia w pałacowej piwnicy, wspaniały herb właścicieli mieszczący się w holu budynku, unikatowy okrągły piec kaflowy z XIX wieku oraz kamienne obramowania okien i drzwi. Pałac otacza  park z licznymi, ciekawymi gatunkami drzew i krzewów. Rosną tam wiekowe dęby szypułkowe, lipy drobnolistne, olchy czarne, a także tak egzotyczne gatunki jak robinia akacjowa i sosny wejmutki.</a:t>
            </a:r>
          </a:p>
          <a:p>
            <a:r>
              <a:rPr lang="pl-PL" sz="1800" dirty="0"/>
              <a:t>Do pałacu przylegają zabudowania dworskie. Budynki folwarku pochodzą z drugiej połowy XIX wieku.</a:t>
            </a:r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458393139"/>
      </p:ext>
    </p:extLst>
  </p:cSld>
  <p:clrMapOvr>
    <a:masterClrMapping/>
  </p:clrMapOvr>
  <p:transition spd="slow" advTm="23337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653136"/>
            <a:ext cx="3096344" cy="205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63888" y="116632"/>
            <a:ext cx="2834640" cy="4709160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Dzisiaj  w pałacu i dworskich budynkach mieści się ośrodek leczniczo-wychowawczy dla dzieci i młodzieży.</a:t>
            </a:r>
          </a:p>
        </p:txBody>
      </p:sp>
    </p:spTree>
    <p:extLst>
      <p:ext uri="{BB962C8B-B14F-4D97-AF65-F5344CB8AC3E}">
        <p14:creationId xmlns:p14="http://schemas.microsoft.com/office/powerpoint/2010/main" val="149705107"/>
      </p:ext>
    </p:extLst>
  </p:cSld>
  <p:clrMapOvr>
    <a:masterClrMapping/>
  </p:clrMapOvr>
  <p:transition spd="slow" advTm="4793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3" y="2996952"/>
            <a:ext cx="559589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715000" y="685800"/>
            <a:ext cx="3321496" cy="4903439"/>
          </a:xfrm>
        </p:spPr>
        <p:txBody>
          <a:bodyPr>
            <a:normAutofit/>
          </a:bodyPr>
          <a:lstStyle/>
          <a:p>
            <a:r>
              <a:rPr lang="pl-PL" sz="2000" dirty="0"/>
              <a:t>Naszą wycieczkę zakończyliśmy w Woszczycach gdzie obejrzeliśmy pochodzący z XIX wieku neobarokowy pałacyk. Pałacyk otacza niewielki park krajobrazowy z ciekawymi okazami drzew. Odrestaurowany zabytek obecnie stanowi własność prywatną. Mieści się tam stylowa </a:t>
            </a:r>
            <a:r>
              <a:rPr lang="pl-PL" sz="2000" dirty="0" smtClean="0"/>
              <a:t>restauracja.</a:t>
            </a:r>
            <a:endParaRPr lang="pl-PL" sz="20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645765459"/>
      </p:ext>
    </p:extLst>
  </p:cSld>
  <p:clrMapOvr>
    <a:masterClrMapping/>
  </p:clrMapOvr>
  <p:transition spd="slow" advTm="10631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196752"/>
            <a:ext cx="34958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716016" y="1340768"/>
            <a:ext cx="3298784" cy="1517904"/>
          </a:xfrm>
        </p:spPr>
        <p:txBody>
          <a:bodyPr>
            <a:noAutofit/>
          </a:bodyPr>
          <a:lstStyle/>
          <a:p>
            <a:r>
              <a:rPr lang="pl-PL" sz="2400" dirty="0"/>
              <a:t>Mediolan to drugie co do wielkości po Rzymie miasto Włoch i jest stolicą Lombardii, regionu leżącego w północnych Włoszech.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926006451"/>
      </p:ext>
    </p:extLst>
  </p:cSld>
  <p:clrMapOvr>
    <a:masterClrMapping/>
  </p:clrMapOvr>
  <p:transition spd="slow" advTm="7337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176" y="2420889"/>
            <a:ext cx="574255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07504" y="21740"/>
            <a:ext cx="5183184" cy="3685547"/>
          </a:xfrm>
        </p:spPr>
        <p:txBody>
          <a:bodyPr>
            <a:normAutofit/>
          </a:bodyPr>
          <a:lstStyle/>
          <a:p>
            <a:r>
              <a:rPr lang="pl-PL" dirty="0"/>
              <a:t>Ponieważ </a:t>
            </a:r>
            <a:r>
              <a:rPr lang="pl-PL" dirty="0" err="1"/>
              <a:t>Orzesze</a:t>
            </a:r>
            <a:r>
              <a:rPr lang="pl-PL" dirty="0"/>
              <a:t> to nie tylko zabytki ale także wspaniałe miejsce do wypoczynku, rekreacji i uprawiania sportu postanowiliśmy, że następnego dnia odwiedzimy te miejsca.</a:t>
            </a:r>
          </a:p>
          <a:p>
            <a:r>
              <a:rPr lang="pl-PL" dirty="0"/>
              <a:t>Już rano wybraliśmy się ma miejski stadion. Co prawda to nie San </a:t>
            </a:r>
            <a:r>
              <a:rPr lang="pl-PL" dirty="0" err="1"/>
              <a:t>Siro</a:t>
            </a:r>
            <a:r>
              <a:rPr lang="pl-PL" dirty="0"/>
              <a:t> a orzeszki Sokół to nie AC Milan ale i tak było znakomicie. Mogliśmy do woli biegać za piłką po Orliku. Orlik czyli kompleks boisk sportowych zbudowano trzy lata temu. Uroczystego otwarcia dokonali zacni goście na czele z przewodniczącym Rady Europy Jerzym Buzkiem, wojewodą śląskim Zygmuntem Łukaszczykiem i burmistrzem Orzesza Andrzejem Szafrańcem.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834715"/>
      </p:ext>
    </p:extLst>
  </p:cSld>
  <p:clrMapOvr>
    <a:masterClrMapping/>
  </p:clrMapOvr>
  <p:transition spd="slow" advTm="22486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413927"/>
              </p:ext>
            </p:extLst>
          </p:nvPr>
        </p:nvGraphicFramePr>
        <p:xfrm>
          <a:off x="30422" y="476672"/>
          <a:ext cx="3461460" cy="5585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5365"/>
                <a:gridCol w="865365"/>
                <a:gridCol w="865365"/>
                <a:gridCol w="865365"/>
              </a:tblGrid>
              <a:tr h="792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Miejsce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Nazwa drużyny 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Punkty 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Bramki 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Bomble 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93-40 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Hołdy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80-52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UST 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84-79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Boroki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118-76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Pasterze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100-94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Patologiczni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84-83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Bełk 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74-100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Leśne Dzbany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57-90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GTŁ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 61-88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  <a:tr h="475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Dynamit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00" marR="34400" marT="34400" marB="3440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3707904" y="759765"/>
            <a:ext cx="4752528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Orlik tętni gwarem przez cały dzień.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Zażarte mecze toczą młodzi piłkarze.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 orzeskiej lidze „Orlika” gra dziesięć drużyn.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razie czele tabeli są rewelacyjne </a:t>
            </a:r>
            <a:r>
              <a:rPr kumimoji="0" lang="pl-PL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Bomble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64311"/>
      </p:ext>
    </p:extLst>
  </p:cSld>
  <p:clrMapOvr>
    <a:masterClrMapping/>
  </p:clrMapOvr>
  <p:transition spd="slow" advTm="13212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00000">
            <a:off x="573718" y="726317"/>
            <a:ext cx="5954700" cy="438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 rot="-900000">
            <a:off x="3191316" y="4886366"/>
            <a:ext cx="5917029" cy="1054511"/>
          </a:xfrm>
        </p:spPr>
        <p:txBody>
          <a:bodyPr>
            <a:noAutofit/>
          </a:bodyPr>
          <a:lstStyle/>
          <a:p>
            <a:r>
              <a:rPr lang="pl-PL" sz="1400" dirty="0"/>
              <a:t>Tutaj ćwiczą koszykarze, siatkarze  a nawet sekcja judo.</a:t>
            </a:r>
          </a:p>
          <a:p>
            <a:r>
              <a:rPr lang="pl-PL" sz="1400" dirty="0"/>
              <a:t> </a:t>
            </a:r>
          </a:p>
          <a:p>
            <a:r>
              <a:rPr lang="pl-PL" sz="1400" dirty="0"/>
              <a:t>My wzięliśmy udział w meczu towarzyskim pomiędzy </a:t>
            </a:r>
            <a:r>
              <a:rPr lang="pl-PL" sz="1400" dirty="0" err="1"/>
              <a:t>Bomblami</a:t>
            </a:r>
            <a:r>
              <a:rPr lang="pl-PL" sz="1400" dirty="0"/>
              <a:t>, a </a:t>
            </a:r>
            <a:r>
              <a:rPr lang="pl-PL" sz="1400" dirty="0" err="1"/>
              <a:t>Borokami</a:t>
            </a:r>
            <a:r>
              <a:rPr lang="pl-PL" sz="1400" dirty="0"/>
              <a:t>. Mecz wygrały </a:t>
            </a:r>
            <a:r>
              <a:rPr lang="pl-PL" sz="1400" dirty="0" err="1"/>
              <a:t>Boroki</a:t>
            </a:r>
            <a:r>
              <a:rPr lang="pl-PL" sz="1400" dirty="0"/>
              <a:t> 5 do 2 a Sandro i Paolo byli najlepsi na boisku i strzelili po dwie bramki.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412250528"/>
      </p:ext>
    </p:extLst>
  </p:cSld>
  <p:clrMapOvr>
    <a:masterClrMapping/>
  </p:clrMapOvr>
  <p:transition spd="slow" advTm="9931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5040560" cy="378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724128" y="980728"/>
            <a:ext cx="2590800" cy="3429000"/>
          </a:xfrm>
        </p:spPr>
        <p:txBody>
          <a:bodyPr/>
          <a:lstStyle/>
          <a:p>
            <a:r>
              <a:rPr lang="pl-PL" sz="2800" dirty="0"/>
              <a:t>Po meczu wsiedliśmy na rowery i pojechaliśmy na Pasieki.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4535515"/>
      </p:ext>
    </p:extLst>
  </p:cSld>
  <p:clrMapOvr>
    <a:masterClrMapping/>
  </p:clrMapOvr>
  <p:transition spd="slow" advTm="3105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175" y="2272422"/>
            <a:ext cx="3090863" cy="231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644008" y="692696"/>
            <a:ext cx="3528392" cy="5328592"/>
          </a:xfrm>
        </p:spPr>
        <p:txBody>
          <a:bodyPr>
            <a:normAutofit/>
          </a:bodyPr>
          <a:lstStyle/>
          <a:p>
            <a:r>
              <a:rPr lang="pl-PL" sz="2400" dirty="0"/>
              <a:t>Wszystkim podobało się piękne jezioro ale najbardziej zainteresowały nas nieme łabędzie, krzyżówki i perkozy. Mieliśmy ochotę na łowienie ryb ale niestety nie można było bo Pasieki są stawem hodowlanym.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957592"/>
      </p:ext>
    </p:extLst>
  </p:cSld>
  <p:clrMapOvr>
    <a:masterClrMapping/>
  </p:clrMapOvr>
  <p:transition spd="slow" advTm="8298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87624" y="908720"/>
            <a:ext cx="6984776" cy="4824536"/>
          </a:xfrm>
        </p:spPr>
        <p:txBody>
          <a:bodyPr>
            <a:normAutofit/>
          </a:bodyPr>
          <a:lstStyle/>
          <a:p>
            <a:r>
              <a:rPr lang="pl-PL" sz="2800" dirty="0"/>
              <a:t>Następnie polnymi drogami dojechaliśmy do </a:t>
            </a:r>
            <a:r>
              <a:rPr lang="pl-PL" sz="2800" dirty="0" err="1"/>
              <a:t>Gardawic</a:t>
            </a:r>
            <a:r>
              <a:rPr lang="pl-PL" sz="2800" dirty="0"/>
              <a:t>. Tam po przejściu przez główną drogę łączącą Katowice z Wisłą dotarliśmy do kopalni piasku. Na obrzeżach piaskowni w nieczynnych wyrobiskach właściciele urządzili mini ZOO. Są tam strusie, daniele, a także lamy i małe świnki wietnamskie.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1312742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07504" y="1052736"/>
            <a:ext cx="2743200" cy="457200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Naszą rekreacyjną wycieczkę zakończyliśmy w Woszczycach w ośrodku rekreacyjnym „Baron”.</a:t>
            </a:r>
          </a:p>
          <a:p>
            <a:endParaRPr lang="pl-PL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196752"/>
            <a:ext cx="623383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242810"/>
      </p:ext>
    </p:extLst>
  </p:cSld>
  <p:clrMapOvr>
    <a:masterClrMapping/>
  </p:clrMapOvr>
  <p:transition spd="slow" advTm="4597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07504" y="1124744"/>
            <a:ext cx="4248472" cy="5400600"/>
          </a:xfrm>
        </p:spPr>
        <p:txBody>
          <a:bodyPr>
            <a:normAutofit/>
          </a:bodyPr>
          <a:lstStyle/>
          <a:p>
            <a:r>
              <a:rPr lang="pl-PL" sz="2800" dirty="0"/>
              <a:t>Jest to miejsce szczególnie polecane wszystkim tym, którzy uwielbiają spokój i niczym nie zmąconą ciszę. Ośrodek położony jest w centrum parku krajobrazowego, nad malowniczym jeziorem o powierzchni 5,5 ha w otoczeniu drzew i zieleni. </a:t>
            </a:r>
          </a:p>
          <a:p>
            <a:r>
              <a:rPr lang="pl-PL" sz="2000" dirty="0"/>
              <a:t> </a:t>
            </a:r>
          </a:p>
          <a:p>
            <a:endParaRPr lang="pl-PL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5" y="2132856"/>
            <a:ext cx="460344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581712"/>
      </p:ext>
    </p:extLst>
  </p:cSld>
  <p:clrMapOvr>
    <a:masterClrMapping/>
  </p:clrMapOvr>
  <p:transition spd="slow" advTm="11891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251520" y="1700808"/>
            <a:ext cx="4104456" cy="4824536"/>
          </a:xfrm>
        </p:spPr>
        <p:txBody>
          <a:bodyPr>
            <a:normAutofit/>
          </a:bodyPr>
          <a:lstStyle/>
          <a:p>
            <a:r>
              <a:rPr lang="pl-PL" sz="2400" dirty="0"/>
              <a:t>Baron był ostatnim punktem naszej wyprawy. Zmęczeni ale bardzo zadowoleni wróciliśmy do domu. </a:t>
            </a:r>
          </a:p>
          <a:p>
            <a:endParaRPr lang="pl-PL" sz="2400" dirty="0" smtClean="0"/>
          </a:p>
          <a:p>
            <a:r>
              <a:rPr lang="pl-PL" sz="2400" dirty="0" smtClean="0"/>
              <a:t>Kilka </a:t>
            </a:r>
            <a:r>
              <a:rPr lang="pl-PL" sz="2400" dirty="0"/>
              <a:t>dni później Sandro i Paolo wrócili do Włoch. Zanim odlecieli umówiliśmy się na kolejne spotkanie już za rok.</a:t>
            </a:r>
          </a:p>
          <a:p>
            <a:endParaRPr lang="pl-P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4041424"/>
            <a:ext cx="3473202" cy="260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909475"/>
      </p:ext>
    </p:extLst>
  </p:cSld>
  <p:clrMapOvr>
    <a:masterClrMapping/>
  </p:clrMapOvr>
  <p:transition spd="slow" advTm="882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40960" cy="2952328"/>
          </a:xfrm>
        </p:spPr>
        <p:txBody>
          <a:bodyPr>
            <a:normAutofit/>
          </a:bodyPr>
          <a:lstStyle/>
          <a:p>
            <a:r>
              <a:rPr lang="pl-PL" sz="7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Wakacyjna przygoda</a:t>
            </a:r>
            <a:endParaRPr lang="pl-PL" sz="7200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Mediolanem i Orzeszem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8413380"/>
      </p:ext>
    </p:extLst>
  </p:cSld>
  <p:clrMapOvr>
    <a:masterClrMapping/>
  </p:clrMapOvr>
  <p:transition spd="slow" advTm="4636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780928"/>
            <a:ext cx="5400600" cy="385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79512" y="116632"/>
            <a:ext cx="3388660" cy="2139518"/>
          </a:xfrm>
        </p:spPr>
        <p:txBody>
          <a:bodyPr>
            <a:noAutofit/>
          </a:bodyPr>
          <a:lstStyle/>
          <a:p>
            <a:r>
              <a:rPr lang="pl-PL" sz="2000" dirty="0"/>
              <a:t>Czas spędzaliśmy głównie na wędrówkach po górach.</a:t>
            </a:r>
          </a:p>
          <a:p>
            <a:r>
              <a:rPr lang="pl-PL" sz="2000" dirty="0"/>
              <a:t>Naszym największym „górskim” osiągnięciem było zdobycie najwyższego szczytu Alp Lombardzkich - </a:t>
            </a:r>
            <a:r>
              <a:rPr lang="pl-PL" sz="2000" dirty="0" err="1"/>
              <a:t>Presolany</a:t>
            </a:r>
            <a:r>
              <a:rPr lang="pl-PL" sz="2000" dirty="0"/>
              <a:t>, który wznosi się na wysokość 2521 m n.p.m.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909287931"/>
      </p:ext>
    </p:extLst>
  </p:cSld>
  <p:clrMapOvr>
    <a:masterClrMapping/>
  </p:clrMapOvr>
  <p:transition spd="slow" advTm="10517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2971800" cy="914400"/>
          </a:xfrm>
        </p:spPr>
        <p:txBody>
          <a:bodyPr>
            <a:normAutofit fontScale="90000"/>
          </a:bodyPr>
          <a:lstStyle/>
          <a:p>
            <a:r>
              <a:rPr lang="pl-PL" dirty="0"/>
              <a:t>Oczywiście nie obyło się bez zwiedzania.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148064" y="548680"/>
            <a:ext cx="2971800" cy="4206112"/>
          </a:xfrm>
        </p:spPr>
        <p:txBody>
          <a:bodyPr>
            <a:normAutofit fontScale="92500" lnSpcReduction="10000"/>
          </a:bodyPr>
          <a:lstStyle/>
          <a:p>
            <a:r>
              <a:rPr lang="pl-PL" sz="2800" dirty="0"/>
              <a:t>Wielkie wrażenie zrobiła na nas mediolańska katedra - trzeci co do wielkości po Bazylice św. Piotra w Rzymie i katedrze w Sewilli kościół w Europie.</a:t>
            </a:r>
          </a:p>
          <a:p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060848"/>
            <a:ext cx="4514522" cy="385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419933"/>
      </p:ext>
    </p:extLst>
  </p:cSld>
  <p:clrMapOvr>
    <a:masterClrMapping/>
  </p:clrMapOvr>
  <p:transition spd="slow" advTm="9188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907219"/>
            <a:ext cx="5112568" cy="38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868144" y="692696"/>
            <a:ext cx="2590800" cy="3429000"/>
          </a:xfrm>
        </p:spPr>
        <p:txBody>
          <a:bodyPr>
            <a:normAutofit/>
          </a:bodyPr>
          <a:lstStyle/>
          <a:p>
            <a:r>
              <a:rPr lang="pl-PL" sz="2000" dirty="0"/>
              <a:t>Co prawda nie mieliśmy okazji usłyszeć jak śpiewają najwybitniejsi śpiewacy operowi ale za to staliśmy tuż pod La Scalą jednym z najsłynniejszych teatrów operowych na świecie.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238165360"/>
      </p:ext>
    </p:extLst>
  </p:cSld>
  <p:clrMapOvr>
    <a:masterClrMapping/>
  </p:clrMapOvr>
  <p:transition spd="slow" advTm="6823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548680"/>
            <a:ext cx="853234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23528" y="4797152"/>
            <a:ext cx="8568952" cy="1728192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Jednak największym i najwspanialszym przeżyciem była wizyta na San </a:t>
            </a:r>
            <a:r>
              <a:rPr lang="pl-PL" dirty="0" err="1"/>
              <a:t>Siro</a:t>
            </a:r>
            <a:r>
              <a:rPr lang="pl-PL" dirty="0"/>
              <a:t>, stadionie na , którym swoje mecze rozgrywają dwie wielkie drużyny AC Milan i Inter Mediolan.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8507995"/>
      </p:ext>
    </p:extLst>
  </p:cSld>
  <p:clrMapOvr>
    <a:masterClrMapping/>
  </p:clrMapOvr>
  <p:transition spd="slow" advTm="7657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83568" y="764704"/>
            <a:ext cx="7474024" cy="4608512"/>
          </a:xfrm>
        </p:spPr>
        <p:txBody>
          <a:bodyPr>
            <a:normAutofit/>
          </a:bodyPr>
          <a:lstStyle/>
          <a:p>
            <a:r>
              <a:rPr lang="pl-PL" sz="3200" dirty="0"/>
              <a:t>Zanim do niej doszło mieliśmy trochę kłopotów ponieważ mogliśmy wybrać tylko jeden mecz a tak się składało, że każdy z nas kibicował innej drużynie. </a:t>
            </a:r>
          </a:p>
          <a:p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005121135"/>
      </p:ext>
    </p:extLst>
  </p:cSld>
  <p:clrMapOvr>
    <a:masterClrMapping/>
  </p:clrMapOvr>
  <p:transition spd="slow" advTm="6366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908720"/>
            <a:ext cx="4104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sz="4000" dirty="0"/>
              <a:t>Ja Milanowi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6262657"/>
      </p:ext>
    </p:extLst>
  </p:cSld>
  <p:clrMapOvr>
    <a:masterClrMapping/>
  </p:clrMapOvr>
  <p:transition spd="slow" advTm="2294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Horyzont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y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y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Perspektywa">
  <a:themeElements>
    <a:clrScheme name="Perspektyw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ktyw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lementarny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n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1172</Words>
  <Application>Microsoft Office PowerPoint</Application>
  <PresentationFormat>Pokaz na ekranie (4:3)</PresentationFormat>
  <Paragraphs>112</Paragraphs>
  <Slides>39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18</vt:i4>
      </vt:variant>
      <vt:variant>
        <vt:lpstr>Tytuły slajdów</vt:lpstr>
      </vt:variant>
      <vt:variant>
        <vt:i4>39</vt:i4>
      </vt:variant>
    </vt:vector>
  </HeadingPairs>
  <TitlesOfParts>
    <vt:vector size="57" baseType="lpstr">
      <vt:lpstr>Aspekt</vt:lpstr>
      <vt:lpstr>Ekskluzywny</vt:lpstr>
      <vt:lpstr>Aerodynamiczny</vt:lpstr>
      <vt:lpstr>Elementarny</vt:lpstr>
      <vt:lpstr>NewsPrint</vt:lpstr>
      <vt:lpstr>Kąty</vt:lpstr>
      <vt:lpstr>1_Aerodynamiczny</vt:lpstr>
      <vt:lpstr>Summer</vt:lpstr>
      <vt:lpstr>Apteka</vt:lpstr>
      <vt:lpstr>Soho</vt:lpstr>
      <vt:lpstr>Horyzont</vt:lpstr>
      <vt:lpstr>Perspektywa</vt:lpstr>
      <vt:lpstr>Wierzchołek</vt:lpstr>
      <vt:lpstr>Kilter</vt:lpstr>
      <vt:lpstr>Przepływ</vt:lpstr>
      <vt:lpstr>Kształt fali</vt:lpstr>
      <vt:lpstr>1_Kształt fali</vt:lpstr>
      <vt:lpstr>Austin</vt:lpstr>
      <vt:lpstr>Wakacyjna przygoda</vt:lpstr>
      <vt:lpstr>Prezentacja programu PowerPoint</vt:lpstr>
      <vt:lpstr>Prezentacja programu PowerPoint</vt:lpstr>
      <vt:lpstr>Prezentacja programu PowerPoint</vt:lpstr>
      <vt:lpstr>Oczywiście nie obyło się bez zwiedzania.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Zaplanowaliśmy wyjazd w Tatry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Wakacyjna przygoda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Wakacyjna przygoda</dc:title>
  <dc:creator>OSTR</dc:creator>
  <cp:lastModifiedBy>OSTR</cp:lastModifiedBy>
  <cp:revision>12</cp:revision>
  <dcterms:created xsi:type="dcterms:W3CDTF">2011-09-15T14:49:46Z</dcterms:created>
  <dcterms:modified xsi:type="dcterms:W3CDTF">2011-09-15T17:00:16Z</dcterms:modified>
</cp:coreProperties>
</file>